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63" r:id="rId4"/>
    <p:sldId id="267" r:id="rId5"/>
    <p:sldId id="262" r:id="rId6"/>
    <p:sldId id="268" r:id="rId7"/>
    <p:sldId id="269" r:id="rId8"/>
    <p:sldId id="261" r:id="rId9"/>
    <p:sldId id="270" r:id="rId10"/>
    <p:sldId id="258" r:id="rId11"/>
    <p:sldId id="271" r:id="rId12"/>
    <p:sldId id="264" r:id="rId1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A94"/>
    <a:srgbClr val="E11541"/>
    <a:srgbClr val="EF5778"/>
    <a:srgbClr val="000000"/>
    <a:srgbClr val="45A95D"/>
    <a:srgbClr val="274F73"/>
    <a:srgbClr val="EA224D"/>
    <a:srgbClr val="D20000"/>
    <a:srgbClr val="FB8E21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980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29958-5A04-4263-B9F5-AE64E137CB83}" type="datetimeFigureOut">
              <a:rPr lang="pt-PT" smtClean="0"/>
              <a:t>02/01/2018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893C2-240B-45FF-836B-5CD3669F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8174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EB8B-964F-4348-B522-0BA635545A70}" type="datetime1">
              <a:rPr lang="pt-PT" smtClean="0"/>
              <a:t>02/01/2018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F241-F4DD-4DBB-BD0E-A86A9113D281}" type="datetime1">
              <a:rPr lang="pt-PT" smtClean="0"/>
              <a:t>02/01/2018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A1C5-60F0-411E-A36B-73BFD5DCAFE0}" type="datetime1">
              <a:rPr lang="pt-PT" smtClean="0"/>
              <a:t>02/01/2018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251-9FEE-4E13-8207-FE08A2454DAA}" type="datetime1">
              <a:rPr lang="pt-PT" smtClean="0"/>
              <a:t>02/01/2018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9617-A9BA-4C16-85C1-C5DAD7EEA639}" type="datetime1">
              <a:rPr lang="pt-PT" smtClean="0"/>
              <a:t>02/01/2018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8FF7-8622-4F62-BFC6-9A50BB29844C}" type="datetime1">
              <a:rPr lang="pt-PT" smtClean="0"/>
              <a:t>02/01/2018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D4F8-1BE6-4B55-9633-4A7ADF80BAAC}" type="datetime1">
              <a:rPr lang="pt-PT" smtClean="0"/>
              <a:t>02/01/2018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B0A-800D-47F9-B1F5-A18E69CDF5AE}" type="datetime1">
              <a:rPr lang="pt-PT" smtClean="0"/>
              <a:t>02/01/2018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077B-BEA4-4B50-9351-B849D78C8AF1}" type="datetime1">
              <a:rPr lang="pt-PT" smtClean="0"/>
              <a:t>02/01/2018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943-68A0-4836-9C68-5C0019B5D79F}" type="datetime1">
              <a:rPr lang="pt-PT" smtClean="0"/>
              <a:t>02/01/2018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F590-9434-4852-B37C-6C12A79C8102}" type="datetime1">
              <a:rPr lang="pt-PT" smtClean="0"/>
              <a:t>02/01/2018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7D9DC-58C6-4392-A79A-628C7D233EE0}" type="datetime1">
              <a:rPr lang="pt-PT" smtClean="0"/>
              <a:t>02/01/2018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ge.mec.pt/sites/default/files/Curriculo/Projeto_Autonomia_e_Flexibilidade/perfil_dos_alunos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és, Pernas, Pé, À Espera, Atravessado, Urbanas, Jea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41" b="1398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539453" y="1916832"/>
            <a:ext cx="4392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dirty="0" smtClean="0">
                <a:solidFill>
                  <a:schemeClr val="bg1"/>
                </a:solidFill>
              </a:rPr>
              <a:t>O perfil dos alunos à saída da escolaridade obrigatória</a:t>
            </a:r>
            <a:endParaRPr lang="pt-PT" sz="4800" dirty="0">
              <a:solidFill>
                <a:schemeClr val="bg1"/>
              </a:solidFill>
            </a:endParaRPr>
          </a:p>
        </p:txBody>
      </p:sp>
      <p:sp>
        <p:nvSpPr>
          <p:cNvPr id="2" name="AutoShape 2" descr="Resultado de imagem para dg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3" name="AutoShape 4" descr="Resultado de imagem para dge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6" name="AutoShape 6" descr="http://educacaoartistica.dge.mec.pt/images/logo_mec-dge_cor-01.svg?crc=3907193917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" name="AutoShape 8" descr="http://educacaoartistica.dge.mec.pt/images/logo_mec-dge_cor-01.svg?crc=3907193917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2058" name="Picture 10" descr="Governo de Portug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165304"/>
            <a:ext cx="3647385" cy="486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Marcador de Posição do Número do Diapositivo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</a:t>
            </a:fld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4427983" y="5589240"/>
            <a:ext cx="4744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NOTA: Este documento, editável, pode ser modificado consoante as necessidades do utilizador e as características da audiência. </a:t>
            </a:r>
          </a:p>
        </p:txBody>
      </p:sp>
    </p:spTree>
    <p:extLst>
      <p:ext uri="{BB962C8B-B14F-4D97-AF65-F5344CB8AC3E}">
        <p14:creationId xmlns:p14="http://schemas.microsoft.com/office/powerpoint/2010/main" val="364217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132856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upo 5"/>
          <p:cNvGrpSpPr/>
          <p:nvPr/>
        </p:nvGrpSpPr>
        <p:grpSpPr>
          <a:xfrm>
            <a:off x="18736" y="172408"/>
            <a:ext cx="7023541" cy="2400657"/>
            <a:chOff x="251519" y="548680"/>
            <a:chExt cx="7023541" cy="2400657"/>
          </a:xfrm>
        </p:grpSpPr>
        <p:grpSp>
          <p:nvGrpSpPr>
            <p:cNvPr id="3" name="Grupo 2"/>
            <p:cNvGrpSpPr/>
            <p:nvPr/>
          </p:nvGrpSpPr>
          <p:grpSpPr>
            <a:xfrm>
              <a:off x="251519" y="548680"/>
              <a:ext cx="7023541" cy="2400657"/>
              <a:chOff x="-1647625" y="2564904"/>
              <a:chExt cx="4525834" cy="2400657"/>
            </a:xfrm>
          </p:grpSpPr>
          <p:sp>
            <p:nvSpPr>
              <p:cNvPr id="4" name="CaixaDeTexto 3"/>
              <p:cNvSpPr txBox="1"/>
              <p:nvPr/>
            </p:nvSpPr>
            <p:spPr>
              <a:xfrm>
                <a:off x="-698191" y="3687415"/>
                <a:ext cx="3576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5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Arial Black" panose="020B0A04020102020204" pitchFamily="34" charset="0"/>
                  </a:rPr>
                  <a:t>Ompetências</a:t>
                </a:r>
                <a:endParaRPr lang="pt-PT" sz="5400" dirty="0" smtClean="0">
                  <a:solidFill>
                    <a:schemeClr val="accent1">
                      <a:lumMod val="75000"/>
                    </a:schemeClr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" name="Rectângulo 4"/>
              <p:cNvSpPr/>
              <p:nvPr/>
            </p:nvSpPr>
            <p:spPr>
              <a:xfrm>
                <a:off x="-1647625" y="2564904"/>
                <a:ext cx="1082732" cy="24006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sz="15000" dirty="0">
                    <a:solidFill>
                      <a:srgbClr val="274F73"/>
                    </a:solidFill>
                    <a:latin typeface="Arial Black" panose="020B0A04020102020204" pitchFamily="34" charset="0"/>
                  </a:rPr>
                  <a:t>C</a:t>
                </a:r>
                <a:endParaRPr lang="pt-PT" sz="15000" dirty="0">
                  <a:solidFill>
                    <a:srgbClr val="274F73"/>
                  </a:solidFill>
                </a:endParaRPr>
              </a:p>
            </p:txBody>
          </p:sp>
        </p:grpSp>
        <p:sp>
          <p:nvSpPr>
            <p:cNvPr id="2" name="CaixaDeTexto 1"/>
            <p:cNvSpPr txBox="1"/>
            <p:nvPr/>
          </p:nvSpPr>
          <p:spPr>
            <a:xfrm>
              <a:off x="2267744" y="794714"/>
              <a:ext cx="309634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4000" dirty="0" smtClean="0">
                  <a:solidFill>
                    <a:schemeClr val="accent1">
                      <a:lumMod val="75000"/>
                    </a:schemeClr>
                  </a:solidFill>
                </a:rPr>
                <a:t>Áreas de</a:t>
              </a:r>
              <a:endParaRPr lang="pt-PT" sz="4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000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179511" y="194838"/>
            <a:ext cx="8784977" cy="6114482"/>
          </a:xfrm>
          <a:prstGeom prst="roundRect">
            <a:avLst>
              <a:gd name="adj" fmla="val 8966"/>
            </a:avLst>
          </a:prstGeom>
          <a:solidFill>
            <a:srgbClr val="0070C0"/>
          </a:solidFill>
          <a:ln w="57150" algn="in">
            <a:noFill/>
            <a:round/>
            <a:headEnd/>
            <a:tailEnd/>
          </a:ln>
          <a:effectLst/>
          <a:extLst/>
        </p:spPr>
        <p:txBody>
          <a:bodyPr vert="horz" wrap="square" lIns="0" tIns="36576" rIns="0" bIns="36576" numCol="1" anchor="t" anchorCtr="0" compatLnSpc="1">
            <a:prstTxWarp prst="textNoShape">
              <a:avLst/>
            </a:prstTxWarp>
          </a:bodyPr>
          <a:lstStyle/>
          <a:p>
            <a:pPr marL="87313"/>
            <a:endParaRPr lang="pt-PT" sz="3600" dirty="0" smtClean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marL="87313"/>
            <a:r>
              <a:rPr lang="pt-PT" sz="3600" dirty="0" smtClean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Áreas </a:t>
            </a:r>
            <a:r>
              <a:rPr lang="pt-PT" sz="36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de </a:t>
            </a:r>
            <a:r>
              <a:rPr lang="pt-PT" sz="3600" dirty="0" smtClean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competências</a:t>
            </a:r>
          </a:p>
          <a:p>
            <a:pPr marL="87313"/>
            <a:endParaRPr lang="pt-PT" sz="200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marL="87313"/>
            <a:endParaRPr lang="pt-PT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Linguagens e textos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Informação e comunicação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Raciocínio e resolução de problemas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Pensamento crítico e pensamento criativo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Relacionamento interpessoal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Desenvolvimento pessoal e autonomia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Bem-estar, saúde e ambiente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Sensibilidade estética e artística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Saber científico, técnico e tecnológico</a:t>
            </a:r>
          </a:p>
          <a:p>
            <a:pPr marL="890588" indent="-542925">
              <a:buFont typeface="+mj-lt"/>
              <a:buAutoNum type="arabicPeriod"/>
            </a:pPr>
            <a:r>
              <a:rPr lang="pt-PT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Consciência e domínio do corpo</a:t>
            </a:r>
            <a:endParaRPr lang="pt-PT" sz="2400" dirty="0" smtClean="0">
              <a:solidFill>
                <a:schemeClr val="bg1"/>
              </a:solidFill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660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ângulo 11"/>
          <p:cNvSpPr/>
          <p:nvPr/>
        </p:nvSpPr>
        <p:spPr>
          <a:xfrm>
            <a:off x="6434427" y="0"/>
            <a:ext cx="27979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1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</a:t>
            </a:r>
            <a:r>
              <a:rPr lang="pt-PT" sz="3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íntese</a:t>
            </a:r>
            <a:endParaRPr lang="pt-PT" sz="32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12</a:t>
            </a:fld>
            <a:endParaRPr lang="pt-PT"/>
          </a:p>
        </p:txBody>
      </p:sp>
      <p:pic>
        <p:nvPicPr>
          <p:cNvPr id="1026" name="Picture 2" descr="C:\Users\paula.serra\Pictures\Saved Pictures\esquema competencia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584" y="-891480"/>
            <a:ext cx="9002713" cy="855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15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188640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dirty="0">
                <a:solidFill>
                  <a:srgbClr val="274F73"/>
                </a:solidFill>
                <a:latin typeface="Arial Black" panose="020B0A04020102020204" pitchFamily="34" charset="0"/>
              </a:rPr>
              <a:t>O</a:t>
            </a:r>
            <a:r>
              <a:rPr lang="pt-PT" sz="4000" dirty="0" smtClean="0">
                <a:solidFill>
                  <a:srgbClr val="274F73"/>
                </a:solidFill>
                <a:latin typeface="Arial Black" panose="020B0A04020102020204" pitchFamily="34" charset="0"/>
              </a:rPr>
              <a:t> </a:t>
            </a:r>
            <a:r>
              <a:rPr lang="pt-PT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</a:t>
            </a:r>
            <a:r>
              <a:rPr lang="pt-PT" sz="4000" dirty="0" smtClean="0">
                <a:solidFill>
                  <a:srgbClr val="274F73"/>
                </a:solidFill>
                <a:latin typeface="Arial Black" panose="020B0A04020102020204" pitchFamily="34" charset="0"/>
              </a:rPr>
              <a:t>erfil dos </a:t>
            </a:r>
            <a:r>
              <a:rPr lang="pt-PT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</a:t>
            </a:r>
            <a:r>
              <a:rPr lang="pt-PT" sz="4000" dirty="0" smtClean="0">
                <a:solidFill>
                  <a:srgbClr val="274F73"/>
                </a:solidFill>
                <a:latin typeface="Arial Black" panose="020B0A04020102020204" pitchFamily="34" charset="0"/>
              </a:rPr>
              <a:t>lunos</a:t>
            </a:r>
            <a:endParaRPr lang="pt-PT" sz="4000" dirty="0">
              <a:solidFill>
                <a:srgbClr val="274F73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1520" y="2204864"/>
            <a:ext cx="8784976" cy="3913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700"/>
              </a:spcAft>
              <a:buFont typeface="Arial" panose="020B0604020202020204" pitchFamily="34" charset="0"/>
              <a:buChar char="•"/>
            </a:pPr>
            <a:r>
              <a:rPr lang="pt-PT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 um documento de referência  para a organização de todo o sistema de ensino, contribuindo para a convergência e articulação das decisões relativas ao currículo escolar.</a:t>
            </a:r>
          </a:p>
          <a:p>
            <a:pPr marL="285750" indent="-285750">
              <a:spcAft>
                <a:spcPts val="1700"/>
              </a:spcAft>
              <a:buFont typeface="Arial" panose="020B0604020202020204" pitchFamily="34" charset="0"/>
              <a:buChar char="•"/>
            </a:pPr>
            <a:r>
              <a:rPr lang="pt-PT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Aponta para uma educação escolar em que os alunos desta geração global constroem e sedimentam uma cultura científica e artística de base humanista.</a:t>
            </a:r>
          </a:p>
          <a:p>
            <a:pPr marL="285750" indent="-285750">
              <a:spcAft>
                <a:spcPts val="1700"/>
              </a:spcAft>
              <a:buFont typeface="Arial" panose="020B0604020202020204" pitchFamily="34" charset="0"/>
              <a:buChar char="•"/>
            </a:pPr>
            <a:r>
              <a:rPr lang="pt-PT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Respeita o carácter inclusivo e multifacetado da escola, assegurando que independentemente dos percursos escolares realizados, todos os saberes são orientados por princípios , por valores e por uma visão de  aluno, resultantes de um consenso social.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608716" y="5980256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200" dirty="0" smtClean="0"/>
              <a:t>ME (2017). </a:t>
            </a:r>
            <a:r>
              <a:rPr lang="pt-PT" sz="1200" i="1" dirty="0" smtClean="0"/>
              <a:t>O perfil dos alunos à saída da escolaridade obrigatória</a:t>
            </a:r>
            <a:r>
              <a:rPr lang="pt-PT" sz="1200" dirty="0" smtClean="0"/>
              <a:t>.</a:t>
            </a:r>
            <a:endParaRPr lang="pt-PT" sz="1200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</a:t>
            </a:fld>
            <a:endParaRPr lang="pt-PT"/>
          </a:p>
        </p:txBody>
      </p:sp>
      <p:sp>
        <p:nvSpPr>
          <p:cNvPr id="6" name="Rectângulo 5"/>
          <p:cNvSpPr/>
          <p:nvPr/>
        </p:nvSpPr>
        <p:spPr>
          <a:xfrm>
            <a:off x="2555776" y="6262603"/>
            <a:ext cx="5796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000" dirty="0">
                <a:hlinkClick r:id="rId2"/>
              </a:rPr>
              <a:t>http://</a:t>
            </a:r>
            <a:r>
              <a:rPr lang="pt-PT" sz="1000" dirty="0" smtClean="0">
                <a:hlinkClick r:id="rId2"/>
              </a:rPr>
              <a:t>dge.mec.pt/sites/default/files/Curriculo/Projeto_Autonomia_e_Flexibilidade/perfil_dos_alunos.pdf</a:t>
            </a:r>
            <a:r>
              <a:rPr lang="pt-PT" sz="1000" dirty="0" smtClean="0"/>
              <a:t> </a:t>
            </a:r>
            <a:endParaRPr lang="pt-PT" sz="1000" dirty="0"/>
          </a:p>
        </p:txBody>
      </p:sp>
    </p:spTree>
    <p:extLst>
      <p:ext uri="{BB962C8B-B14F-4D97-AF65-F5344CB8AC3E}">
        <p14:creationId xmlns:p14="http://schemas.microsoft.com/office/powerpoint/2010/main" val="331425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bo Ocular, Visão, Retina, Olho, Verde, Arrepian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6672"/>
            <a:ext cx="721995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525594" y="260648"/>
            <a:ext cx="2894278" cy="1938992"/>
            <a:chOff x="-1601224" y="2420888"/>
            <a:chExt cx="2894278" cy="1938992"/>
          </a:xfrm>
        </p:grpSpPr>
        <p:sp>
          <p:nvSpPr>
            <p:cNvPr id="2" name="CaixaDeTexto 1"/>
            <p:cNvSpPr txBox="1"/>
            <p:nvPr/>
          </p:nvSpPr>
          <p:spPr>
            <a:xfrm>
              <a:off x="-627162" y="3212976"/>
              <a:ext cx="192021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5400" dirty="0" err="1" smtClean="0">
                  <a:solidFill>
                    <a:srgbClr val="45A95D"/>
                  </a:solidFill>
                  <a:latin typeface="Arial Black" panose="020B0A04020102020204" pitchFamily="34" charset="0"/>
                </a:rPr>
                <a:t>isão</a:t>
              </a:r>
              <a:endParaRPr lang="pt-PT" sz="5400" dirty="0">
                <a:solidFill>
                  <a:srgbClr val="45A95D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3" name="Rectângulo 2"/>
            <p:cNvSpPr/>
            <p:nvPr/>
          </p:nvSpPr>
          <p:spPr>
            <a:xfrm>
              <a:off x="-1601224" y="2420888"/>
              <a:ext cx="1382110" cy="19389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PT" sz="12000" dirty="0">
                  <a:solidFill>
                    <a:srgbClr val="45A95D"/>
                  </a:solidFill>
                  <a:latin typeface="Arial Black" panose="020B0A04020102020204" pitchFamily="34" charset="0"/>
                </a:rPr>
                <a:t>V</a:t>
              </a:r>
              <a:endParaRPr lang="pt-PT" sz="12000" dirty="0">
                <a:solidFill>
                  <a:srgbClr val="45A95D"/>
                </a:solidFill>
              </a:endParaRPr>
            </a:p>
          </p:txBody>
        </p:sp>
      </p:grp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094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191988" y="116632"/>
            <a:ext cx="8844507" cy="6624736"/>
          </a:xfrm>
          <a:prstGeom prst="roundRect">
            <a:avLst>
              <a:gd name="adj" fmla="val 6259"/>
            </a:avLst>
          </a:prstGeom>
          <a:solidFill>
            <a:srgbClr val="45A95D">
              <a:alpha val="52000"/>
            </a:srgbClr>
          </a:solidFill>
          <a:ln w="57150" algn="in">
            <a:noFill/>
            <a:round/>
            <a:headEnd/>
            <a:tailEnd/>
          </a:ln>
          <a:effectLst/>
          <a:extLst/>
        </p:spPr>
        <p:txBody>
          <a:bodyPr vert="horz" wrap="square" lIns="0" tIns="36576" rIns="0" bIns="36576" numCol="1" anchor="t" anchorCtr="0" compatLnSpc="1">
            <a:prstTxWarp prst="textNoShape">
              <a:avLst/>
            </a:prstTxWarp>
          </a:bodyPr>
          <a:lstStyle/>
          <a:p>
            <a:pPr marL="87313"/>
            <a:r>
              <a:rPr lang="pt-PT" sz="4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Visão</a:t>
            </a:r>
          </a:p>
          <a:p>
            <a:pPr marL="87313"/>
            <a:endParaRPr lang="pt-PT" sz="3200" dirty="0" smtClean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Que respeite os princípios fundamentais da sociedade 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democrática. Que </a:t>
            </a: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valorize o respeito pela dignidade humana, pelo exercício da cidadania, pela solidariedade para com os 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outros, rejeitando toda as formas de discriminação e de exclusão social.</a:t>
            </a:r>
            <a:endParaRPr lang="pt-PT" sz="23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Com </a:t>
            </a: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múltiplas literacias que lhe 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permitam </a:t>
            </a: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analisar e questionar criticamente a 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realidade. </a:t>
            </a:r>
            <a:endParaRPr lang="pt-PT" sz="23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Livre, </a:t>
            </a: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autónomo, responsável e consciente de si próprio e do mundo que o rodeia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. Capaz </a:t>
            </a: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de lidar com a mudança e a 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incerteza. </a:t>
            </a:r>
          </a:p>
          <a:p>
            <a:pPr algn="just">
              <a:spcAft>
                <a:spcPts val="1000"/>
              </a:spcAft>
            </a:pP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Capaz de reconhecer a importância dos diferentes saberes </a:t>
            </a:r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p</a:t>
            </a:r>
            <a:r>
              <a:rPr lang="pt-PT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ara a sustentabilidade social, cultural, económica e ambiental de Portugal e do mundo. Com competência de trabalho colaborativo e de comunicação e capaz de continuar a aprendizagem ao longo da vida, enquanto fator decisivo para o seu desenvolvimento pessoal e para a sua intervenção social.</a:t>
            </a:r>
            <a:endParaRPr lang="pt-PT" sz="23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510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525594" y="260648"/>
            <a:ext cx="4454454" cy="1938992"/>
            <a:chOff x="-1601224" y="2420888"/>
            <a:chExt cx="4454454" cy="1938992"/>
          </a:xfrm>
        </p:grpSpPr>
        <p:sp>
          <p:nvSpPr>
            <p:cNvPr id="3" name="CaixaDeTexto 2"/>
            <p:cNvSpPr txBox="1"/>
            <p:nvPr/>
          </p:nvSpPr>
          <p:spPr>
            <a:xfrm>
              <a:off x="-723170" y="3212976"/>
              <a:ext cx="3576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5400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 Black" panose="020B0A04020102020204" pitchFamily="34" charset="0"/>
                </a:rPr>
                <a:t>rincípios</a:t>
              </a:r>
              <a:endParaRPr lang="pt-PT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" name="Rectângulo 3"/>
            <p:cNvSpPr/>
            <p:nvPr/>
          </p:nvSpPr>
          <p:spPr>
            <a:xfrm>
              <a:off x="-1601224" y="2420888"/>
              <a:ext cx="1295547" cy="19389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PT" sz="120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 Black" panose="020B0A04020102020204" pitchFamily="34" charset="0"/>
                </a:rPr>
                <a:t>P</a:t>
              </a:r>
              <a:endParaRPr lang="pt-PT" sz="12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2050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276872"/>
            <a:ext cx="424847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272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179512" y="116632"/>
            <a:ext cx="8784976" cy="6552728"/>
          </a:xfrm>
          <a:prstGeom prst="roundRect">
            <a:avLst>
              <a:gd name="adj" fmla="val 6123"/>
            </a:avLst>
          </a:prstGeom>
          <a:solidFill>
            <a:schemeClr val="tx2">
              <a:lumMod val="60000"/>
              <a:lumOff val="40000"/>
            </a:schemeClr>
          </a:solidFill>
          <a:ln w="57150" algn="in">
            <a:noFill/>
            <a:round/>
            <a:headEnd/>
            <a:tailEnd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87313"/>
            <a:r>
              <a:rPr lang="pt-PT" sz="4400" dirty="0" smtClean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Princípios</a:t>
            </a:r>
          </a:p>
          <a:p>
            <a:pPr marL="87313"/>
            <a:r>
              <a:rPr lang="pt-PT" sz="2000" dirty="0" smtClean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(que justificam e dão sentido ao perfil dos alunos)</a:t>
            </a:r>
          </a:p>
          <a:p>
            <a:pPr marL="87313"/>
            <a:endParaRPr lang="pt-PT" sz="200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384624"/>
              </p:ext>
            </p:extLst>
          </p:nvPr>
        </p:nvGraphicFramePr>
        <p:xfrm>
          <a:off x="359532" y="1484784"/>
          <a:ext cx="8424936" cy="515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4216"/>
                <a:gridCol w="648072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Base Humanista</a:t>
                      </a:r>
                      <a:endParaRPr lang="pt-PT" sz="2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A escola deve habilitar os jovens com saberes e valores para a construção de uma sociedade mais justa, centrada na dignidade humana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Saber</a:t>
                      </a:r>
                      <a:endParaRPr lang="pt-PT" sz="2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A escola deve desenvolver nos alunos um conhecimento sólido e robusto</a:t>
                      </a:r>
                    </a:p>
                    <a:p>
                      <a:endParaRPr lang="pt-PT" sz="22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Aprendizagem</a:t>
                      </a:r>
                      <a:endParaRPr lang="pt-PT" sz="2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A escola deve desenvolver a capacidade de aprender, nomeadamente ao longo da vida</a:t>
                      </a:r>
                    </a:p>
                    <a:p>
                      <a:endParaRPr lang="pt-PT" sz="22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Inclusão</a:t>
                      </a:r>
                      <a:endParaRPr lang="pt-PT" sz="2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A escola é de todos e para todos</a:t>
                      </a:r>
                    </a:p>
                    <a:p>
                      <a:endParaRPr lang="pt-PT" sz="22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Coerência e flexibilidade</a:t>
                      </a:r>
                      <a:endParaRPr lang="pt-PT" sz="2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O currículo deve ser gerido de forma flexível e resultar do trabalho conjunto dos professores e educadores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790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179512" y="116632"/>
            <a:ext cx="8784976" cy="6192688"/>
          </a:xfrm>
          <a:prstGeom prst="roundRect">
            <a:avLst>
              <a:gd name="adj" fmla="val 6123"/>
            </a:avLst>
          </a:prstGeom>
          <a:solidFill>
            <a:schemeClr val="tx2">
              <a:lumMod val="60000"/>
              <a:lumOff val="40000"/>
            </a:schemeClr>
          </a:solidFill>
          <a:ln w="57150" algn="in">
            <a:noFill/>
            <a:round/>
            <a:headEnd/>
            <a:tailEnd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87313"/>
            <a:r>
              <a:rPr lang="pt-PT" sz="4400" dirty="0" smtClean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Princípios </a:t>
            </a:r>
            <a:r>
              <a:rPr lang="pt-PT" sz="2400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</a:rPr>
              <a:t>(continuação)</a:t>
            </a:r>
          </a:p>
          <a:p>
            <a:pPr marL="87313"/>
            <a:r>
              <a:rPr lang="pt-PT" sz="2000" dirty="0" smtClean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(que justificam e dão sentido ao perfil dos alunos)</a:t>
            </a:r>
          </a:p>
          <a:p>
            <a:pPr marL="87313"/>
            <a:endParaRPr lang="pt-PT" sz="200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endParaRPr lang="pt-PT" sz="2000" dirty="0">
              <a:solidFill>
                <a:schemeClr val="bg1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593799"/>
              </p:ext>
            </p:extLst>
          </p:nvPr>
        </p:nvGraphicFramePr>
        <p:xfrm>
          <a:off x="395536" y="1700808"/>
          <a:ext cx="8424936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288"/>
                <a:gridCol w="5832648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Adaptabilidade e ousadia</a:t>
                      </a:r>
                      <a:endParaRPr lang="pt-PT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 escola deve preparar os alunos para serem capazes de se adaptar a novos contextos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200" kern="1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Sustentabilidade</a:t>
                      </a:r>
                      <a:endParaRPr lang="pt-PT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 escola deve contribuir para o desenvolver a consciência de sustentabilidade, que requer relações  sinergéticas entre os sistemas social, económico e tecnológico com o sistema Terra, de cujo equilíbrio depende a continuidade da civilização humana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200" kern="1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Estabilidade</a:t>
                      </a:r>
                      <a:endParaRPr lang="pt-PT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Educar para um perfil dos alunos requer tempo e persistência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031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heck Mark Images For Power Point - Clipart libra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2656"/>
            <a:ext cx="6266496" cy="6286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/>
          <p:cNvGrpSpPr/>
          <p:nvPr/>
        </p:nvGrpSpPr>
        <p:grpSpPr>
          <a:xfrm>
            <a:off x="445946" y="908720"/>
            <a:ext cx="4454454" cy="1938992"/>
            <a:chOff x="-1601224" y="2420888"/>
            <a:chExt cx="4454454" cy="1938992"/>
          </a:xfrm>
        </p:grpSpPr>
        <p:sp>
          <p:nvSpPr>
            <p:cNvPr id="4" name="CaixaDeTexto 3"/>
            <p:cNvSpPr txBox="1"/>
            <p:nvPr/>
          </p:nvSpPr>
          <p:spPr>
            <a:xfrm>
              <a:off x="-723170" y="3212976"/>
              <a:ext cx="3576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5400" dirty="0" smtClean="0">
                  <a:solidFill>
                    <a:srgbClr val="E11541"/>
                  </a:solidFill>
                  <a:latin typeface="Arial Black" panose="020B0A04020102020204" pitchFamily="34" charset="0"/>
                </a:rPr>
                <a:t>alores</a:t>
              </a:r>
              <a:endParaRPr lang="pt-PT" sz="5400" dirty="0">
                <a:solidFill>
                  <a:srgbClr val="E1154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" name="Rectângulo 4"/>
            <p:cNvSpPr/>
            <p:nvPr/>
          </p:nvSpPr>
          <p:spPr>
            <a:xfrm>
              <a:off x="-1601224" y="2420888"/>
              <a:ext cx="1382110" cy="19389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PT" sz="12000" dirty="0" smtClean="0">
                  <a:solidFill>
                    <a:srgbClr val="E11541"/>
                  </a:solidFill>
                  <a:latin typeface="Arial Black" panose="020B0A04020102020204" pitchFamily="34" charset="0"/>
                </a:rPr>
                <a:t>V</a:t>
              </a:r>
              <a:endParaRPr lang="pt-PT" sz="12000" dirty="0">
                <a:solidFill>
                  <a:srgbClr val="E11541"/>
                </a:solidFill>
              </a:endParaRPr>
            </a:p>
          </p:txBody>
        </p:sp>
      </p:grpSp>
      <p:sp>
        <p:nvSpPr>
          <p:cNvPr id="2" name="AutoShape 2" descr="Resultado de imagem para che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6" name="AutoShape 4" descr="Resultado de imagem para che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007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179512" y="116632"/>
            <a:ext cx="8856984" cy="6624736"/>
          </a:xfrm>
          <a:prstGeom prst="roundRect">
            <a:avLst>
              <a:gd name="adj" fmla="val 6383"/>
            </a:avLst>
          </a:prstGeom>
          <a:solidFill>
            <a:srgbClr val="F27A94">
              <a:alpha val="72941"/>
            </a:srgbClr>
          </a:solidFill>
          <a:ln w="57150" algn="in">
            <a:noFill/>
            <a:round/>
            <a:headEnd/>
            <a:tailEnd/>
          </a:ln>
          <a:effectLst/>
          <a:extLst/>
        </p:spPr>
        <p:txBody>
          <a:bodyPr vert="horz" wrap="square" lIns="0" tIns="36576" rIns="0" bIns="36576" numCol="1" anchor="t" anchorCtr="0" compatLnSpc="1">
            <a:prstTxWarp prst="textNoShape">
              <a:avLst/>
            </a:prstTxWarp>
          </a:bodyPr>
          <a:lstStyle/>
          <a:p>
            <a:pPr marL="87313"/>
            <a:r>
              <a:rPr lang="pt-PT" sz="4400" dirty="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</a:rPr>
              <a:t>Valores</a:t>
            </a:r>
          </a:p>
          <a:p>
            <a:pPr marL="87313"/>
            <a:endParaRPr lang="pt-PT" sz="20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pt-PT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819655"/>
              </p:ext>
            </p:extLst>
          </p:nvPr>
        </p:nvGraphicFramePr>
        <p:xfrm>
          <a:off x="334060" y="1130384"/>
          <a:ext cx="8558420" cy="533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9239"/>
                <a:gridCol w="6149181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PT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Responsabilidade e integridade</a:t>
                      </a:r>
                    </a:p>
                    <a:p>
                      <a:endParaRPr lang="pt-PT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Saber agir eticamente, consciente  da obrigação de responder pelas próprias ações; ponderar</a:t>
                      </a:r>
                      <a:r>
                        <a:rPr lang="pt-PT" sz="2000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as ações próprias e alheias em função do bem comum.</a:t>
                      </a:r>
                    </a:p>
                    <a:p>
                      <a:endParaRPr lang="pt-PT" sz="20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Excelência e exigência</a:t>
                      </a:r>
                    </a:p>
                    <a:p>
                      <a:endParaRPr lang="pt-PT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Aspirar</a:t>
                      </a:r>
                      <a:r>
                        <a:rPr lang="pt-PT" sz="2000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ao trabalho bem feito, ao rigor e à superação; ser perseverante face às dificuldades, tendo consciência de si e dos outros.</a:t>
                      </a:r>
                    </a:p>
                    <a:p>
                      <a:endParaRPr lang="pt-PT" sz="20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Curiosidade, reflexão e inovação</a:t>
                      </a:r>
                    </a:p>
                    <a:p>
                      <a:endParaRPr lang="pt-PT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Querer aprender mais, ser crítico e criativo, procurar novas soluções e aplicações.</a:t>
                      </a:r>
                      <a:endParaRPr lang="pt-PT" sz="20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Cidadania e participação</a:t>
                      </a:r>
                    </a:p>
                    <a:p>
                      <a:endParaRPr lang="pt-PT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Demonstrar respeito pela diversidade humana e cultural; ser interventivo, tomando a iniciativa e sendo empreendedor. </a:t>
                      </a:r>
                    </a:p>
                    <a:p>
                      <a:endParaRPr lang="pt-PT" sz="20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Liberdade</a:t>
                      </a:r>
                    </a:p>
                    <a:p>
                      <a:endParaRPr lang="pt-PT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Manifestar a autonomia</a:t>
                      </a:r>
                      <a:r>
                        <a:rPr lang="pt-PT" sz="2000" baseline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 pessoal centrada nos direitos humanos, na democracia, na livre escolha e no bem comum.</a:t>
                      </a:r>
                      <a:endParaRPr lang="pt-PT" sz="20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235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646</Words>
  <Application>Microsoft Office PowerPoint</Application>
  <PresentationFormat>Apresentação no Ecrã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Serra (DGE)</dc:creator>
  <cp:lastModifiedBy>Paula Serra (DGE)</cp:lastModifiedBy>
  <cp:revision>37</cp:revision>
  <dcterms:created xsi:type="dcterms:W3CDTF">2017-11-03T15:41:40Z</dcterms:created>
  <dcterms:modified xsi:type="dcterms:W3CDTF">2018-01-02T09:47:58Z</dcterms:modified>
</cp:coreProperties>
</file>